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1" r:id="rId3"/>
  </p:sldMasterIdLst>
  <p:notesMasterIdLst>
    <p:notesMasterId r:id="rId5"/>
  </p:notesMasterIdLst>
  <p:sldIdLst>
    <p:sldId id="256" r:id="rId4"/>
    <p:sldId id="258" r:id="rId6"/>
    <p:sldId id="261" r:id="rId7"/>
    <p:sldId id="317" r:id="rId8"/>
    <p:sldId id="318" r:id="rId9"/>
    <p:sldId id="319" r:id="rId10"/>
    <p:sldId id="320" r:id="rId11"/>
    <p:sldId id="278" r:id="rId12"/>
    <p:sldId id="307" r:id="rId13"/>
    <p:sldId id="308" r:id="rId14"/>
    <p:sldId id="306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29" r:id="rId24"/>
    <p:sldId id="330" r:id="rId25"/>
    <p:sldId id="331" r:id="rId26"/>
    <p:sldId id="332" r:id="rId27"/>
    <p:sldId id="277" r:id="rId28"/>
  </p:sld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2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9.xml"/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1.wmf"/><Relationship Id="rId2" Type="http://schemas.openxmlformats.org/officeDocument/2006/relationships/oleObject" Target="../embeddings/oleObject2.bin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4.png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5.png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ploadFile/130_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418" y="143192"/>
            <a:ext cx="1683758" cy="1723657"/>
          </a:xfrm>
          <a:prstGeom prst="rect">
            <a:avLst/>
          </a:prstGeom>
        </p:spPr>
      </p:pic>
      <p:pic>
        <p:nvPicPr>
          <p:cNvPr id="3" name="Image 1" descr="/uploadFile/130_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933" y="3320531"/>
            <a:ext cx="1508760" cy="1572768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56615" y="1785620"/>
            <a:ext cx="7315200" cy="1360170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algn="ctr">
              <a:lnSpc>
                <a:spcPct val="96000"/>
              </a:lnSpc>
              <a:spcBef>
                <a:spcPts val="375"/>
              </a:spcBef>
            </a:pP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Opportunity Cost / Economics</a:t>
            </a:r>
            <a:endParaRPr lang="en-US" sz="3800" b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-122"/>
              <a:cs typeface="Arial" panose="020B0604020202020204" pitchFamily="34" charset="-120"/>
            </a:endParaRPr>
          </a:p>
          <a:p>
            <a:pPr algn="ctr">
              <a:lnSpc>
                <a:spcPct val="96000"/>
              </a:lnSpc>
              <a:spcBef>
                <a:spcPts val="375"/>
              </a:spcBef>
            </a:pP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Tarlan Rasulov 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/>
          <p:nvPr/>
        </p:nvGraphicFramePr>
        <p:xfrm>
          <a:off x="0" y="0"/>
          <a:ext cx="9143365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2" imgW="5745480" imgH="3680460" progId="Paint.Picture">
                  <p:embed/>
                </p:oleObj>
              </mc:Choice>
              <mc:Fallback>
                <p:oleObj name="" r:id="rId2" imgW="5745480" imgH="3680460" progId="Paint.Picture">
                  <p:embed/>
                  <p:pic>
                    <p:nvPicPr>
                      <p:cNvPr id="0" name="Picture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3365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625" y="0"/>
            <a:ext cx="564515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55" y="1168400"/>
            <a:ext cx="8566785" cy="232219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660" y="635"/>
            <a:ext cx="6563360" cy="514286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635" cy="514286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365" cy="515048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384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2495"/>
            <a:ext cx="9128760" cy="31559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" y="1332230"/>
            <a:ext cx="7357110" cy="247904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/>
          <p:nvPr/>
        </p:nvGraphicFramePr>
        <p:xfrm>
          <a:off x="430530" y="1243330"/>
          <a:ext cx="8016875" cy="2516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2" imgW="5692140" imgH="1615440" progId="Paint.Picture">
                  <p:embed/>
                </p:oleObj>
              </mc:Choice>
              <mc:Fallback>
                <p:oleObj name="" r:id="rId2" imgW="5692140" imgH="1615440" progId="Paint.Picture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30530" y="1243330"/>
                        <a:ext cx="8016875" cy="25165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178489" y="227832"/>
            <a:ext cx="5533584" cy="921099"/>
          </a:xfrm>
          <a:custGeom>
            <a:avLst/>
            <a:gdLst/>
            <a:ahLst/>
            <a:cxnLst/>
            <a:rect l="l" t="t" r="r" b="b"/>
            <a:pathLst>
              <a:path w="5533584" h="921099">
                <a:moveTo>
                  <a:pt x="0" y="0"/>
                </a:moveTo>
                <a:lnTo>
                  <a:pt x="5533584" y="0"/>
                </a:lnTo>
                <a:lnTo>
                  <a:pt x="5533584" y="921099"/>
                </a:lnTo>
                <a:lnTo>
                  <a:pt x="0" y="921099"/>
                </a:lnTo>
                <a:close/>
              </a:path>
            </a:pathLst>
          </a:custGeom>
          <a:solidFill>
            <a:srgbClr val="F86E50"/>
          </a:solidFill>
        </p:spPr>
        <p:txBody>
          <a:bodyPr/>
          <a:p>
            <a:endParaRPr lang="en-US" altLang="en-US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alt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What is Economics?</a:t>
            </a:r>
            <a:endParaRPr lang="en-US" altLang="en-US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Shape 2"/>
          <p:cNvSpPr/>
          <p:nvPr/>
        </p:nvSpPr>
        <p:spPr>
          <a:xfrm>
            <a:off x="3152598" y="1310531"/>
            <a:ext cx="5546606" cy="0"/>
          </a:xfrm>
          <a:custGeom>
            <a:avLst/>
            <a:gdLst/>
            <a:ahLst/>
            <a:cxnLst/>
            <a:rect l="l" t="t" r="r" b="b"/>
            <a:pathLst>
              <a:path w="5546606">
                <a:moveTo>
                  <a:pt x="0" y="0"/>
                </a:moveTo>
                <a:lnTo>
                  <a:pt x="5546606" y="0"/>
                </a:lnTo>
              </a:path>
            </a:pathLst>
          </a:custGeom>
          <a:noFill/>
          <a:ln w="19050">
            <a:solidFill>
              <a:srgbClr val="F86E50"/>
            </a:solidFill>
            <a:prstDash val="solid"/>
            <a:headEnd type="none"/>
            <a:tailEnd type="none"/>
          </a:ln>
        </p:spPr>
      </p:sp>
      <p:sp>
        <p:nvSpPr>
          <p:cNvPr id="5" name="Text 3"/>
          <p:cNvSpPr/>
          <p:nvPr/>
        </p:nvSpPr>
        <p:spPr>
          <a:xfrm>
            <a:off x="3166745" y="1310640"/>
            <a:ext cx="5538470" cy="3371850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375"/>
              </a:spcBef>
            </a:pPr>
            <a:endParaRPr lang="en-US" altLang="en-US" sz="1400" b="1" i="1" dirty="0"/>
          </a:p>
          <a:p>
            <a:pPr algn="just">
              <a:lnSpc>
                <a:spcPct val="100000"/>
              </a:lnSpc>
              <a:spcBef>
                <a:spcPts val="375"/>
              </a:spcBef>
            </a:pPr>
            <a:r>
              <a:rPr lang="en-US" altLang="en-US" sz="1400" b="1" i="1" dirty="0">
                <a:solidFill>
                  <a:srgbClr val="FF0000"/>
                </a:solidFill>
              </a:rPr>
              <a:t>Opportunity cost</a:t>
            </a:r>
            <a:r>
              <a:rPr lang="en-US" altLang="en-US" sz="1400" i="1" dirty="0"/>
              <a:t> is the cost of a decision in terms of the best alternative given up to achieve it.</a:t>
            </a:r>
            <a:endParaRPr lang="en-US" altLang="en-US" sz="1400" i="1" dirty="0"/>
          </a:p>
          <a:p>
            <a:pPr algn="just">
              <a:lnSpc>
                <a:spcPct val="100000"/>
              </a:lnSpc>
              <a:spcBef>
                <a:spcPts val="375"/>
              </a:spcBef>
            </a:pPr>
            <a:endParaRPr lang="en-US" altLang="en-US" sz="1400" i="1" dirty="0"/>
          </a:p>
          <a:p>
            <a:pPr algn="just">
              <a:lnSpc>
                <a:spcPct val="100000"/>
              </a:lnSpc>
              <a:spcBef>
                <a:spcPts val="375"/>
              </a:spcBef>
            </a:pPr>
            <a:r>
              <a:rPr lang="en-US" altLang="en-US" sz="1400" b="1" i="1" dirty="0">
                <a:solidFill>
                  <a:srgbClr val="FF0000"/>
                </a:solidFill>
              </a:rPr>
              <a:t>Four forms of opportunity cost:</a:t>
            </a:r>
            <a:endParaRPr lang="en-US" altLang="en-US" sz="1400" b="1" i="1" dirty="0">
              <a:solidFill>
                <a:srgbClr val="FF0000"/>
              </a:solidFill>
            </a:endParaRPr>
          </a:p>
          <a:p>
            <a:pPr marL="285750" indent="-285750" algn="just">
              <a:lnSpc>
                <a:spcPct val="100000"/>
              </a:lnSpc>
              <a:spcBef>
                <a:spcPts val="375"/>
              </a:spcBef>
              <a:buFont typeface="Wingdings" panose="05000000000000000000" charset="0"/>
              <a:buChar char="ü"/>
            </a:pPr>
            <a:r>
              <a:rPr lang="en-US" altLang="en-US" sz="1400" b="1" i="1" dirty="0">
                <a:solidFill>
                  <a:srgbClr val="FF0000"/>
                </a:solidFill>
              </a:rPr>
              <a:t>Opportunity cost and consumers</a:t>
            </a:r>
            <a:endParaRPr lang="en-US" altLang="en-US" sz="1400" b="1" i="1" dirty="0">
              <a:solidFill>
                <a:srgbClr val="FF0000"/>
              </a:solidFill>
            </a:endParaRPr>
          </a:p>
          <a:p>
            <a:pPr marL="285750" indent="-285750" algn="just">
              <a:lnSpc>
                <a:spcPct val="100000"/>
              </a:lnSpc>
              <a:spcBef>
                <a:spcPts val="375"/>
              </a:spcBef>
              <a:buFont typeface="Wingdings" panose="05000000000000000000" charset="0"/>
              <a:buChar char="ü"/>
            </a:pPr>
            <a:r>
              <a:rPr lang="en-US" altLang="en-US" sz="1400" b="1" i="1" dirty="0">
                <a:solidFill>
                  <a:srgbClr val="FF0000"/>
                </a:solidFill>
              </a:rPr>
              <a:t>Opportunity cost and workers</a:t>
            </a:r>
            <a:endParaRPr lang="en-US" altLang="en-US" sz="1400" b="1" i="1" dirty="0">
              <a:solidFill>
                <a:srgbClr val="FF0000"/>
              </a:solidFill>
            </a:endParaRPr>
          </a:p>
          <a:p>
            <a:pPr marL="285750" indent="-285750" algn="just">
              <a:lnSpc>
                <a:spcPct val="100000"/>
              </a:lnSpc>
              <a:spcBef>
                <a:spcPts val="375"/>
              </a:spcBef>
              <a:buFont typeface="Wingdings" panose="05000000000000000000" charset="0"/>
              <a:buChar char="ü"/>
            </a:pPr>
            <a:r>
              <a:rPr lang="en-US" altLang="en-US" sz="1400" b="1" i="1" dirty="0">
                <a:solidFill>
                  <a:srgbClr val="FF0000"/>
                </a:solidFill>
              </a:rPr>
              <a:t>Opportunity cost and producers</a:t>
            </a:r>
            <a:endParaRPr lang="en-US" altLang="en-US" sz="1400" b="1" i="1" dirty="0">
              <a:solidFill>
                <a:srgbClr val="FF0000"/>
              </a:solidFill>
            </a:endParaRPr>
          </a:p>
          <a:p>
            <a:pPr marL="285750" indent="-285750" algn="just">
              <a:lnSpc>
                <a:spcPct val="100000"/>
              </a:lnSpc>
              <a:spcBef>
                <a:spcPts val="375"/>
              </a:spcBef>
              <a:buFont typeface="Wingdings" panose="05000000000000000000" charset="0"/>
              <a:buChar char="ü"/>
            </a:pPr>
            <a:r>
              <a:rPr lang="en-US" altLang="en-US" sz="1400" b="1" i="1" dirty="0">
                <a:solidFill>
                  <a:srgbClr val="FF0000"/>
                </a:solidFill>
              </a:rPr>
              <a:t>Opportunity cost and the government</a:t>
            </a:r>
            <a:endParaRPr lang="en-US" altLang="en-US" sz="1400" b="1" i="1" dirty="0">
              <a:solidFill>
                <a:srgbClr val="FF0000"/>
              </a:solidFill>
            </a:endParaRPr>
          </a:p>
        </p:txBody>
      </p:sp>
      <p:sp>
        <p:nvSpPr>
          <p:cNvPr id="7" name="Shape 5"/>
          <p:cNvSpPr/>
          <p:nvPr/>
        </p:nvSpPr>
        <p:spPr>
          <a:xfrm>
            <a:off x="3166772" y="1309353"/>
            <a:ext cx="0" cy="3393412"/>
          </a:xfrm>
          <a:custGeom>
            <a:avLst/>
            <a:gdLst/>
            <a:ahLst/>
            <a:cxnLst/>
            <a:rect l="l" t="t" r="r" b="b"/>
            <a:pathLst>
              <a:path h="3393412">
                <a:moveTo>
                  <a:pt x="0" y="0"/>
                </a:moveTo>
                <a:lnTo>
                  <a:pt x="0" y="3393412"/>
                </a:lnTo>
              </a:path>
            </a:pathLst>
          </a:custGeom>
          <a:noFill/>
          <a:ln w="19050">
            <a:solidFill>
              <a:srgbClr val="F86E50"/>
            </a:solidFill>
            <a:prstDash val="solid"/>
            <a:headEnd type="none"/>
            <a:tailEnd type="none"/>
          </a:ln>
        </p:spPr>
      </p:sp>
      <p:sp>
        <p:nvSpPr>
          <p:cNvPr id="8" name="Shape 6"/>
          <p:cNvSpPr/>
          <p:nvPr/>
        </p:nvSpPr>
        <p:spPr>
          <a:xfrm>
            <a:off x="8693785" y="1306746"/>
            <a:ext cx="0" cy="3399692"/>
          </a:xfrm>
          <a:custGeom>
            <a:avLst/>
            <a:gdLst/>
            <a:ahLst/>
            <a:cxnLst/>
            <a:rect l="l" t="t" r="r" b="b"/>
            <a:pathLst>
              <a:path h="3399692">
                <a:moveTo>
                  <a:pt x="0" y="0"/>
                </a:moveTo>
                <a:lnTo>
                  <a:pt x="0" y="3399692"/>
                </a:lnTo>
              </a:path>
            </a:pathLst>
          </a:custGeom>
          <a:noFill/>
          <a:ln w="19050">
            <a:solidFill>
              <a:srgbClr val="F86E50"/>
            </a:solidFill>
            <a:prstDash val="solid"/>
            <a:headEnd type="none"/>
            <a:tailEnd type="none"/>
          </a:ln>
        </p:spPr>
      </p:sp>
      <p:sp>
        <p:nvSpPr>
          <p:cNvPr id="9" name="Shape 7"/>
          <p:cNvSpPr/>
          <p:nvPr/>
        </p:nvSpPr>
        <p:spPr>
          <a:xfrm>
            <a:off x="3160201" y="4698026"/>
            <a:ext cx="5527766" cy="0"/>
          </a:xfrm>
          <a:custGeom>
            <a:avLst/>
            <a:gdLst/>
            <a:ahLst/>
            <a:cxnLst/>
            <a:rect l="l" t="t" r="r" b="b"/>
            <a:pathLst>
              <a:path w="5527766">
                <a:moveTo>
                  <a:pt x="0" y="0"/>
                </a:moveTo>
                <a:lnTo>
                  <a:pt x="5527766" y="0"/>
                </a:lnTo>
              </a:path>
            </a:pathLst>
          </a:custGeom>
          <a:noFill/>
          <a:ln w="19050">
            <a:solidFill>
              <a:srgbClr val="F86E50"/>
            </a:solidFill>
            <a:prstDash val="solid"/>
            <a:headEnd type="none"/>
            <a:tailEnd type="none"/>
          </a:ln>
        </p:spPr>
      </p:sp>
      <p:pic>
        <p:nvPicPr>
          <p:cNvPr id="12" name="Image 0" descr="/uploadFile/130_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613" y="1018396"/>
            <a:ext cx="2175370" cy="25717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65" y="1002665"/>
            <a:ext cx="9168765" cy="279209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8425"/>
            <a:ext cx="9121140" cy="224599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286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6570"/>
            <a:ext cx="9131300" cy="347154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107799" y="1377142"/>
            <a:ext cx="6928401" cy="1653207"/>
          </a:xfrm>
          <a:prstGeom prst="rect">
            <a:avLst/>
          </a:prstGeom>
          <a:noFill/>
          <a:effectLst>
            <a:outerShdw blurRad="19050" dist="38100" dir="2700000" algn="bl" rotWithShape="0">
              <a:srgbClr val="F86E50">
                <a:alpha val="100000"/>
              </a:srgbClr>
            </a:outerShdw>
          </a:effectLst>
        </p:spPr>
        <p:txBody>
          <a:bodyPr wrap="square" lIns="95250" tIns="95250" rIns="95250" bIns="95250" rtlCol="0" anchor="t">
            <a:spAutoFit/>
          </a:bodyPr>
          <a:lstStyle/>
          <a:p>
            <a:pPr algn="ctr">
              <a:lnSpc>
                <a:spcPct val="96000"/>
              </a:lnSpc>
              <a:spcBef>
                <a:spcPts val="375"/>
              </a:spcBef>
            </a:pPr>
            <a:r>
              <a:rPr lang="en-US" sz="101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Thank You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025" y="1805305"/>
            <a:ext cx="7343775" cy="1228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mb/>
      </p:transition>
    </mc:Choice>
    <mc:Fallback>
      <p:transition spd="slow">
        <p:comb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5" y="1236345"/>
            <a:ext cx="7296150" cy="2466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mb/>
      </p:transition>
    </mc:Choice>
    <mc:Fallback>
      <p:transition spd="slow">
        <p:comb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3417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mb/>
      </p:transition>
    </mc:Choice>
    <mc:Fallback>
      <p:transition spd="slow">
        <p:comb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635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mb/>
      </p:transition>
    </mc:Choice>
    <mc:Fallback>
      <p:transition spd="slow">
        <p:comb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635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mb/>
      </p:transition>
    </mc:Choice>
    <mc:Fallback>
      <p:transition spd="slow">
        <p:comb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178489" y="227832"/>
            <a:ext cx="5533584" cy="921099"/>
          </a:xfrm>
          <a:custGeom>
            <a:avLst/>
            <a:gdLst/>
            <a:ahLst/>
            <a:cxnLst/>
            <a:rect l="l" t="t" r="r" b="b"/>
            <a:pathLst>
              <a:path w="5533584" h="921099">
                <a:moveTo>
                  <a:pt x="0" y="0"/>
                </a:moveTo>
                <a:lnTo>
                  <a:pt x="5533584" y="0"/>
                </a:lnTo>
                <a:lnTo>
                  <a:pt x="5533584" y="921099"/>
                </a:lnTo>
                <a:lnTo>
                  <a:pt x="0" y="921099"/>
                </a:lnTo>
                <a:close/>
              </a:path>
            </a:pathLst>
          </a:custGeom>
          <a:solidFill>
            <a:srgbClr val="F86E50"/>
          </a:solidFill>
        </p:spPr>
        <p:txBody>
          <a:bodyPr/>
          <a:p>
            <a:endParaRPr lang="en-US" altLang="en-US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alt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Economic goods and free goods</a:t>
            </a:r>
            <a:endParaRPr lang="en-US" altLang="en-US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Shape 2"/>
          <p:cNvSpPr/>
          <p:nvPr/>
        </p:nvSpPr>
        <p:spPr>
          <a:xfrm>
            <a:off x="3152598" y="1310531"/>
            <a:ext cx="5546606" cy="0"/>
          </a:xfrm>
          <a:custGeom>
            <a:avLst/>
            <a:gdLst/>
            <a:ahLst/>
            <a:cxnLst/>
            <a:rect l="l" t="t" r="r" b="b"/>
            <a:pathLst>
              <a:path w="5546606">
                <a:moveTo>
                  <a:pt x="0" y="0"/>
                </a:moveTo>
                <a:lnTo>
                  <a:pt x="5546606" y="0"/>
                </a:lnTo>
              </a:path>
            </a:pathLst>
          </a:custGeom>
          <a:noFill/>
          <a:ln w="19050">
            <a:solidFill>
              <a:srgbClr val="F86E50"/>
            </a:solidFill>
            <a:prstDash val="solid"/>
            <a:headEnd type="none"/>
            <a:tailEnd type="none"/>
          </a:ln>
        </p:spPr>
      </p:sp>
      <p:sp>
        <p:nvSpPr>
          <p:cNvPr id="5" name="Text 3"/>
          <p:cNvSpPr/>
          <p:nvPr/>
        </p:nvSpPr>
        <p:spPr>
          <a:xfrm>
            <a:off x="3188335" y="1306830"/>
            <a:ext cx="5511165" cy="3371850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noAutofit/>
          </a:bodyPr>
          <a:lstStyle/>
          <a:p>
            <a:pPr algn="just">
              <a:lnSpc>
                <a:spcPct val="80000"/>
              </a:lnSpc>
              <a:spcBef>
                <a:spcPts val="375"/>
              </a:spcBef>
            </a:pPr>
            <a:r>
              <a:rPr lang="en-US" altLang="en-US" sz="2000" b="1" i="1" dirty="0">
                <a:cs typeface="+mn-lt"/>
              </a:rPr>
              <a:t>Production Possibility Curve - </a:t>
            </a:r>
            <a:r>
              <a:rPr lang="en-US" altLang="en-US" sz="2000" i="1" dirty="0">
                <a:cs typeface="+mn-lt"/>
              </a:rPr>
              <a:t>It shows the maximum output of two types of products, and combinations of those products that can be produced with the existing quantity and quality of resources and technology.</a:t>
            </a:r>
            <a:endParaRPr lang="en-US" altLang="en-US" sz="2000" i="1" dirty="0">
              <a:cs typeface="+mn-lt"/>
            </a:endParaRPr>
          </a:p>
          <a:p>
            <a:pPr algn="just">
              <a:lnSpc>
                <a:spcPct val="80000"/>
              </a:lnSpc>
              <a:spcBef>
                <a:spcPts val="375"/>
              </a:spcBef>
            </a:pPr>
            <a:endParaRPr lang="en-US" altLang="en-US" sz="2000" b="1" i="1" dirty="0">
              <a:solidFill>
                <a:srgbClr val="7030A0"/>
              </a:solidFill>
              <a:cs typeface="+mn-lt"/>
            </a:endParaRPr>
          </a:p>
        </p:txBody>
      </p:sp>
      <p:sp>
        <p:nvSpPr>
          <p:cNvPr id="7" name="Shape 5"/>
          <p:cNvSpPr/>
          <p:nvPr/>
        </p:nvSpPr>
        <p:spPr>
          <a:xfrm>
            <a:off x="3166772" y="1309353"/>
            <a:ext cx="0" cy="3393412"/>
          </a:xfrm>
          <a:custGeom>
            <a:avLst/>
            <a:gdLst/>
            <a:ahLst/>
            <a:cxnLst/>
            <a:rect l="l" t="t" r="r" b="b"/>
            <a:pathLst>
              <a:path h="3393412">
                <a:moveTo>
                  <a:pt x="0" y="0"/>
                </a:moveTo>
                <a:lnTo>
                  <a:pt x="0" y="3393412"/>
                </a:lnTo>
              </a:path>
            </a:pathLst>
          </a:custGeom>
          <a:noFill/>
          <a:ln w="19050">
            <a:solidFill>
              <a:srgbClr val="F86E50"/>
            </a:solidFill>
            <a:prstDash val="solid"/>
            <a:headEnd type="none"/>
            <a:tailEnd type="none"/>
          </a:ln>
        </p:spPr>
      </p:sp>
      <p:sp>
        <p:nvSpPr>
          <p:cNvPr id="8" name="Shape 6"/>
          <p:cNvSpPr/>
          <p:nvPr/>
        </p:nvSpPr>
        <p:spPr>
          <a:xfrm>
            <a:off x="8693785" y="1306746"/>
            <a:ext cx="0" cy="3399692"/>
          </a:xfrm>
          <a:custGeom>
            <a:avLst/>
            <a:gdLst/>
            <a:ahLst/>
            <a:cxnLst/>
            <a:rect l="l" t="t" r="r" b="b"/>
            <a:pathLst>
              <a:path h="3399692">
                <a:moveTo>
                  <a:pt x="0" y="0"/>
                </a:moveTo>
                <a:lnTo>
                  <a:pt x="0" y="3399692"/>
                </a:lnTo>
              </a:path>
            </a:pathLst>
          </a:custGeom>
          <a:noFill/>
          <a:ln w="19050">
            <a:solidFill>
              <a:srgbClr val="F86E50"/>
            </a:solidFill>
            <a:prstDash val="solid"/>
            <a:headEnd type="none"/>
            <a:tailEnd type="none"/>
          </a:ln>
        </p:spPr>
      </p:sp>
      <p:sp>
        <p:nvSpPr>
          <p:cNvPr id="9" name="Shape 7"/>
          <p:cNvSpPr/>
          <p:nvPr/>
        </p:nvSpPr>
        <p:spPr>
          <a:xfrm>
            <a:off x="3160201" y="4698026"/>
            <a:ext cx="5527766" cy="0"/>
          </a:xfrm>
          <a:custGeom>
            <a:avLst/>
            <a:gdLst/>
            <a:ahLst/>
            <a:cxnLst/>
            <a:rect l="l" t="t" r="r" b="b"/>
            <a:pathLst>
              <a:path w="5527766">
                <a:moveTo>
                  <a:pt x="0" y="0"/>
                </a:moveTo>
                <a:lnTo>
                  <a:pt x="5527766" y="0"/>
                </a:lnTo>
              </a:path>
            </a:pathLst>
          </a:custGeom>
          <a:noFill/>
          <a:ln w="19050">
            <a:solidFill>
              <a:srgbClr val="F86E50"/>
            </a:solidFill>
            <a:prstDash val="solid"/>
            <a:headEnd type="none"/>
            <a:tailEnd type="none"/>
          </a:ln>
        </p:spPr>
      </p:sp>
      <p:pic>
        <p:nvPicPr>
          <p:cNvPr id="12" name="Image 0" descr="/uploadFile/130_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78" y="1018396"/>
            <a:ext cx="2175370" cy="2571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750" y="2701290"/>
            <a:ext cx="3081020" cy="19964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" y="1421765"/>
            <a:ext cx="7658100" cy="201104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563</Words>
  <Application>WPS Presentation</Application>
  <PresentationFormat>On-screen Show (16:9)</PresentationFormat>
  <Paragraphs>20</Paragraphs>
  <Slides>24</Slides>
  <Notes>22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8" baseType="lpstr">
      <vt:lpstr>Arial</vt:lpstr>
      <vt:lpstr>SimSun</vt:lpstr>
      <vt:lpstr>Wingdings</vt:lpstr>
      <vt:lpstr>Arial</vt:lpstr>
      <vt:lpstr>Arial</vt:lpstr>
      <vt:lpstr>Verdana</vt:lpstr>
      <vt:lpstr>Calibri</vt:lpstr>
      <vt:lpstr>Microsoft YaHei</vt:lpstr>
      <vt:lpstr>Arial Unicode MS</vt:lpstr>
      <vt:lpstr>Wingdings</vt:lpstr>
      <vt:lpstr>Office Theme</vt:lpstr>
      <vt:lpstr>1_Office Theme</vt:lpstr>
      <vt:lpstr>Paint.Picture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creator>PptxGenJS</dc:creator>
  <dc:subject>PptxGenJS Presentation</dc:subject>
  <cp:lastModifiedBy>tarlan.rasulov</cp:lastModifiedBy>
  <cp:revision>68</cp:revision>
  <dcterms:created xsi:type="dcterms:W3CDTF">2025-02-16T08:54:00Z</dcterms:created>
  <dcterms:modified xsi:type="dcterms:W3CDTF">2025-03-06T20:00:54Z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8E52976C6D1F4F20AA3D31100F4A92A8_13</vt:lpwstr>
  </property>
  <property fmtid="{D5CDD505-2E9C-101B-9397-08002B2CF9AE}" pid="3" name="KSOProductBuildVer">
    <vt:lpwstr>1033-12.2.0.20323</vt:lpwstr>
  </property>
</Properties>
</file>